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74" r:id="rId9"/>
    <p:sldId id="275" r:id="rId10"/>
    <p:sldId id="264" r:id="rId11"/>
    <p:sldId id="268" r:id="rId12"/>
    <p:sldId id="270" r:id="rId13"/>
    <p:sldId id="269" r:id="rId14"/>
    <p:sldId id="266" r:id="rId15"/>
    <p:sldId id="265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578"/>
  </p:normalViewPr>
  <p:slideViewPr>
    <p:cSldViewPr snapToGrid="0" snapToObjects="1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D7683-0132-DC45-817A-7108A958CFBF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B1C4E-1BA8-234A-9B1E-04B45E36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99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1C4E-1BA8-234A-9B1E-04B45E36AE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38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D1615-A7C3-A541-A5A6-81D310506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90033D-B3E6-A74B-A4AA-18E44759A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7C835-A8D6-6441-8AD9-3F464B58F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49CA8-BA66-3240-98EA-823E63EA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F2211-59FC-8B4B-8708-BB75D929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FB5D-164B-C94F-916C-6A371476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A580-645A-5B47-A5B3-E4616B5B6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3CBC9-F06E-A641-B610-7516825F2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3BFA3-436E-B345-8E7C-D762912F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A2F30-B171-CC4E-8742-D5A45686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F7C32-D9D9-6E4F-9CB1-0C35B613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F9563-5728-B746-8738-BE9BDA78E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A32AA-6FD2-9C40-ACD6-8747694E6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F59D5-EF29-6A45-83F5-BA52D98A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8A61C-DC47-614F-B238-6C2F82C5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8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4CC9-5E5A-6743-8B2C-7C186233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6D51F-423C-F04D-9E8E-909A320D8E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497A8-4E03-FC49-B00D-CF557B8A6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67893-4306-8B4E-881A-A7349255C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49FFC-748F-8343-A554-A4FD3764E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19A18-54EA-2744-B1F9-334B58CC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0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9433-A5DB-D742-8C2E-857B2FCE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8B102-295C-FF4C-BB1B-D735FB283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E96A3-CA70-8048-A6CA-5CEB47735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5741A-1F3C-BC40-8D0E-A696C21FF8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433D0-9099-1D4C-BAE2-7C98DC940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AAB03B-0BA6-3F43-B78C-5E66ADF4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81748A-1183-AE4A-8F01-2AD96B22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6F088-73FE-1040-9F0B-B479FC22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432A-563F-4D40-9890-C61FB21D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17220F-0344-C44D-8A59-78758C61C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69835-7FF2-4643-B5FF-481F4976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39791-FBC9-0846-9EB1-1B723A54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0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9E74A-FA4F-524F-8C4C-3D1C65AC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B2D5A4-7CA4-254E-90FB-A26C903E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CF966-437F-2143-BD33-FE1771B0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1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5B78-58C5-FA4F-83BB-948553285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E31C-3FD2-654A-A9BA-6E4D0B2C2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ED9EC-422B-AC44-8A25-2D1411AE2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0A691-5836-EF47-BF47-D132ADCF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49E2F-AD87-A442-AB3F-F8DEA3BD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75482-E11A-774D-8174-51B80059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73E2B-7075-954F-83DF-16D7D7E0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B1B59-F3DE-DE4D-AED9-9CD420915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E12BA-ACA0-4344-9602-5DC66A474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55FA6-39A4-CF42-BF8F-67E1D8A7D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21FF7-DDF6-6C4F-9ADE-F6AA963F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40A62-B7C7-B84A-8083-6213D726D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6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9EB5E-1936-AA4A-B909-158FDE0B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DA75F-A690-6B47-B41C-1D5BD3EE5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188EA-53F4-724C-81DC-A9CBF0C0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9DA91-7846-6E4B-8583-42E9FA80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38C82-B36B-EC4C-B3A9-61CFCD0BA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2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BD1276-B241-3D42-9742-C0D8D4CAB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28893E-682D-8442-BBE4-6A89B54A8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432F9-630D-FD41-9622-1263DD58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208E3-1CF6-AE48-8D0F-650C962F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013BE-A665-464A-BD5B-DD272670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1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2CEA5-43B2-D746-92FC-D06AB4D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DD2BF-3FBF-544E-97ED-6E59E172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389B0-86CE-A74B-A33B-07E53BAC8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38654-589B-1546-B20B-3B6DBCF9278C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19E2F-2BFA-AE43-A496-C2F41A9DE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A9928-598F-B748-ADB6-760E288D6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53416-EA93-6D44-B876-D438EBBAD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3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801F-2141-D34C-83BB-D5287CA4E7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Studies for Quantitative and Qualitative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5F5A2-56FC-074E-B4EB-AA47F0FA18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" pitchFamily="2" charset="0"/>
              </a:rPr>
              <a:t>UMD Methods Workshop, November 18, 2019</a:t>
            </a:r>
          </a:p>
          <a:p>
            <a:r>
              <a:rPr lang="en-US" sz="2000" dirty="0">
                <a:latin typeface="Times" pitchFamily="2" charset="0"/>
              </a:rPr>
              <a:t>SoRelle Wyckoff Gaynor</a:t>
            </a:r>
          </a:p>
        </p:txBody>
      </p:sp>
    </p:spTree>
    <p:extLst>
      <p:ext uri="{BB962C8B-B14F-4D97-AF65-F5344CB8AC3E}">
        <p14:creationId xmlns:p14="http://schemas.microsoft.com/office/powerpoint/2010/main" val="33602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05E0A-DBE7-3042-9F39-3F65978F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CEEC2-C771-2944-9A94-D6FBA9512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use case studies? When?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select case studies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MMR and quantitative approaches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approaches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case studies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exercise</a:t>
            </a:r>
          </a:p>
        </p:txBody>
      </p:sp>
    </p:spTree>
    <p:extLst>
      <p:ext uri="{BB962C8B-B14F-4D97-AF65-F5344CB8AC3E}">
        <p14:creationId xmlns:p14="http://schemas.microsoft.com/office/powerpoint/2010/main" val="382293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988C-1DE9-6442-94C3-F56DAA1C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Case studies – Why? When?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9950A-C36D-F440-BF46-58611E74F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" pitchFamily="2" charset="0"/>
                <a:sym typeface="Wingdings" pitchFamily="2" charset="2"/>
              </a:rPr>
              <a:t>When, and how, you use case studies will largely depend on your your question (Yin 2014)</a:t>
            </a:r>
            <a:endParaRPr lang="en-US" dirty="0">
              <a:latin typeface="Times" pitchFamily="2" charset="0"/>
            </a:endParaRPr>
          </a:p>
          <a:p>
            <a:pPr lvl="1" fontAlgn="base"/>
            <a:r>
              <a:rPr lang="en-US" dirty="0">
                <a:latin typeface="Times" pitchFamily="2" charset="0"/>
              </a:rPr>
              <a:t>Descriptive questions (what is happening or happened)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Explanatory question (how or why did something happen)</a:t>
            </a:r>
          </a:p>
          <a:p>
            <a:pPr lvl="2" fontAlgn="base"/>
            <a:r>
              <a:rPr lang="en-US" dirty="0">
                <a:latin typeface="Times" pitchFamily="2" charset="0"/>
              </a:rPr>
              <a:t>Vs: Initiative's effectiveness, or how often something happens</a:t>
            </a:r>
          </a:p>
          <a:p>
            <a:pPr lvl="1"/>
            <a:r>
              <a:rPr lang="en-US" dirty="0">
                <a:latin typeface="Times" pitchFamily="2" charset="0"/>
              </a:rPr>
              <a:t>Regression </a:t>
            </a:r>
            <a:r>
              <a:rPr lang="en-US" dirty="0">
                <a:latin typeface="Times" pitchFamily="2" charset="0"/>
                <a:sym typeface="Wingdings" pitchFamily="2" charset="2"/>
              </a:rPr>
              <a:t> good for prediction, but not fully </a:t>
            </a:r>
            <a:r>
              <a:rPr lang="en-US" i="1" dirty="0">
                <a:latin typeface="Times" pitchFamily="2" charset="0"/>
                <a:sym typeface="Wingdings" pitchFamily="2" charset="2"/>
              </a:rPr>
              <a:t>understanding</a:t>
            </a:r>
          </a:p>
          <a:p>
            <a:pPr lvl="2"/>
            <a:r>
              <a:rPr lang="en-US" dirty="0">
                <a:latin typeface="Times" pitchFamily="2" charset="0"/>
                <a:sym typeface="Wingdings" pitchFamily="2" charset="2"/>
              </a:rPr>
              <a:t>Understanding adds depth to your research, strengthens your variables and theory</a:t>
            </a:r>
          </a:p>
          <a:p>
            <a:pPr lvl="2"/>
            <a:r>
              <a:rPr lang="en-US" dirty="0">
                <a:latin typeface="Times" pitchFamily="2" charset="0"/>
                <a:sym typeface="Wingdings" pitchFamily="2" charset="2"/>
              </a:rPr>
              <a:t>But it’s also good for the reader – more enjoyable and convincing.</a:t>
            </a:r>
          </a:p>
          <a:p>
            <a:r>
              <a:rPr lang="en-US" dirty="0">
                <a:latin typeface="Times" pitchFamily="2" charset="0"/>
                <a:sym typeface="Wingdings" pitchFamily="2" charset="2"/>
              </a:rPr>
              <a:t>Using a case study will also depend on your data </a:t>
            </a:r>
          </a:p>
          <a:p>
            <a:pPr lvl="1"/>
            <a:r>
              <a:rPr lang="en-US" dirty="0">
                <a:latin typeface="Times" pitchFamily="2" charset="0"/>
                <a:sym typeface="Wingdings" pitchFamily="2" charset="2"/>
              </a:rPr>
              <a:t>Small-n, vs. large-n</a:t>
            </a:r>
          </a:p>
          <a:p>
            <a:pPr lvl="1"/>
            <a:r>
              <a:rPr lang="en-US" dirty="0">
                <a:latin typeface="Times" pitchFamily="2" charset="0"/>
                <a:sym typeface="Wingdings" pitchFamily="2" charset="2"/>
              </a:rPr>
              <a:t>While quantitative is the manipulation </a:t>
            </a:r>
            <a:r>
              <a:rPr lang="en-US" i="1" dirty="0">
                <a:latin typeface="Times" pitchFamily="2" charset="0"/>
                <a:sym typeface="Wingdings" pitchFamily="2" charset="2"/>
              </a:rPr>
              <a:t>after</a:t>
            </a:r>
            <a:r>
              <a:rPr lang="en-US" dirty="0">
                <a:latin typeface="Times" pitchFamily="2" charset="0"/>
                <a:sym typeface="Wingdings" pitchFamily="2" charset="2"/>
              </a:rPr>
              <a:t> you have data, much of qualitative  methods is the very </a:t>
            </a:r>
            <a:r>
              <a:rPr lang="en-US" i="1" dirty="0">
                <a:latin typeface="Times" pitchFamily="2" charset="0"/>
                <a:sym typeface="Wingdings" pitchFamily="2" charset="2"/>
              </a:rPr>
              <a:t>collection of data</a:t>
            </a:r>
          </a:p>
          <a:p>
            <a:endParaRPr lang="en-US" dirty="0">
              <a:latin typeface="Times" pitchFamily="2" charset="0"/>
              <a:sym typeface="Wingdings" pitchFamily="2" charset="2"/>
            </a:endParaRPr>
          </a:p>
          <a:p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4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BE22-C106-EF48-85D6-38EA8FB24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Case studies for quantitative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F1251-F18F-7945-9E19-D74B3D87C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Mixed methods approach</a:t>
            </a:r>
          </a:p>
          <a:p>
            <a:pPr lvl="1"/>
            <a:r>
              <a:rPr lang="en-US" dirty="0">
                <a:latin typeface="Times" pitchFamily="2" charset="0"/>
              </a:rPr>
              <a:t>“integrative” vs. “triangulation”</a:t>
            </a:r>
          </a:p>
          <a:p>
            <a:pPr lvl="2"/>
            <a:r>
              <a:rPr lang="en-US" dirty="0">
                <a:latin typeface="Times" pitchFamily="2" charset="0"/>
              </a:rPr>
              <a:t>Seawright and Gerring prefer “integrative multi-method research”</a:t>
            </a:r>
          </a:p>
          <a:p>
            <a:pPr lvl="1"/>
            <a:r>
              <a:rPr lang="en-US" dirty="0">
                <a:latin typeface="Times" pitchFamily="2" charset="0"/>
              </a:rPr>
              <a:t>Using the positives of one model to makeup for the weaknesses of the other.</a:t>
            </a:r>
            <a:br>
              <a:rPr lang="en-US" dirty="0">
                <a:latin typeface="Times" pitchFamily="2" charset="0"/>
              </a:rPr>
            </a:br>
            <a:endParaRPr lang="en-US" dirty="0">
              <a:latin typeface="Times" pitchFamily="2" charset="0"/>
            </a:endParaRPr>
          </a:p>
          <a:p>
            <a:r>
              <a:rPr lang="en-US" dirty="0">
                <a:latin typeface="Times" pitchFamily="2" charset="0"/>
              </a:rPr>
              <a:t>Starting with quantitative analysis</a:t>
            </a:r>
          </a:p>
          <a:p>
            <a:pPr lvl="1"/>
            <a:r>
              <a:rPr lang="en-US" dirty="0">
                <a:latin typeface="Times" pitchFamily="2" charset="0"/>
              </a:rPr>
              <a:t>Lieberman (2005) nested analysis</a:t>
            </a: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B7B646F9-35BE-2D4B-B735-7E9100291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7742" y="45006"/>
            <a:ext cx="8196515" cy="6229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36751D-C886-9040-875C-B74EB699BF8B}"/>
              </a:ext>
            </a:extLst>
          </p:cNvPr>
          <p:cNvSpPr txBox="1"/>
          <p:nvPr/>
        </p:nvSpPr>
        <p:spPr>
          <a:xfrm>
            <a:off x="1997742" y="6274356"/>
            <a:ext cx="8373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Lieberman, Evan S. “Nested Analysis as a Mixed-Method Strategy for Comparative Research”, </a:t>
            </a:r>
            <a:r>
              <a:rPr lang="en-US" sz="1400" i="1" dirty="0"/>
              <a:t>American Political Science Review</a:t>
            </a:r>
            <a:r>
              <a:rPr lang="en-US" sz="1400" dirty="0"/>
              <a:t> (2005).</a:t>
            </a:r>
          </a:p>
        </p:txBody>
      </p:sp>
    </p:spTree>
    <p:extLst>
      <p:ext uri="{BB962C8B-B14F-4D97-AF65-F5344CB8AC3E}">
        <p14:creationId xmlns:p14="http://schemas.microsoft.com/office/powerpoint/2010/main" val="198020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BE22-C106-EF48-85D6-38EA8FB24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Selecting case studies for quantitative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F1251-F18F-7945-9E19-D74B3D87C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Mixed methods approach</a:t>
            </a:r>
          </a:p>
          <a:p>
            <a:pPr lvl="1"/>
            <a:r>
              <a:rPr lang="en-US" dirty="0">
                <a:latin typeface="Times" pitchFamily="2" charset="0"/>
              </a:rPr>
              <a:t>“integrative” vs. “triangulation”</a:t>
            </a:r>
          </a:p>
          <a:p>
            <a:pPr lvl="2"/>
            <a:r>
              <a:rPr lang="en-US" dirty="0">
                <a:latin typeface="Times" pitchFamily="2" charset="0"/>
              </a:rPr>
              <a:t>Seawright and Gerring prefer “integrative multi-method research”</a:t>
            </a:r>
          </a:p>
          <a:p>
            <a:pPr lvl="1"/>
            <a:r>
              <a:rPr lang="en-US" dirty="0">
                <a:latin typeface="Times" pitchFamily="2" charset="0"/>
              </a:rPr>
              <a:t>Using the positives of one model to makeup for the weaknesses of the other.</a:t>
            </a:r>
          </a:p>
          <a:p>
            <a:r>
              <a:rPr lang="en-US" dirty="0">
                <a:latin typeface="Times" pitchFamily="2" charset="0"/>
              </a:rPr>
              <a:t>Starting with quantitative analysis</a:t>
            </a:r>
          </a:p>
          <a:p>
            <a:pPr lvl="1"/>
            <a:r>
              <a:rPr lang="en-US" dirty="0">
                <a:latin typeface="Times" pitchFamily="2" charset="0"/>
              </a:rPr>
              <a:t>Lieberman (2005) nested analysis</a:t>
            </a:r>
          </a:p>
          <a:p>
            <a:pPr lvl="1"/>
            <a:r>
              <a:rPr lang="en-US" dirty="0">
                <a:latin typeface="Times" pitchFamily="2" charset="0"/>
              </a:rPr>
              <a:t>Counteracting claims of omitted variable bias</a:t>
            </a:r>
          </a:p>
          <a:p>
            <a:pPr lvl="1"/>
            <a:r>
              <a:rPr lang="en-US" dirty="0">
                <a:latin typeface="Times" pitchFamily="2" charset="0"/>
              </a:rPr>
              <a:t>Selecting based on case variance, or notable IV or DV (Seawright and Gerring 2008)</a:t>
            </a: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2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7C45-136A-8B40-A40D-BA82BFDB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Seawright and Gerring (2008) case study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50E6F-4E58-254E-AD5B-6EB8B5EF2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292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3400" dirty="0">
              <a:latin typeface="Times" pitchFamily="2" charset="0"/>
            </a:endParaRP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Typical cas</a:t>
            </a:r>
            <a:r>
              <a:rPr lang="en-US" sz="2600" dirty="0">
                <a:latin typeface="Times" pitchFamily="2" charset="0"/>
              </a:rPr>
              <a:t>e, aka representative case: the puzzle of interest lies within the case. Encapsulates your research and theory. Important: even these cases can be atypical.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Diverse case</a:t>
            </a:r>
            <a:r>
              <a:rPr lang="en-US" sz="2600" dirty="0">
                <a:latin typeface="Times" pitchFamily="2" charset="0"/>
              </a:rPr>
              <a:t>: goal is to find cases on the breadth of variance. A researcher should choose high, low, and median variance cases to compare. Here, the interest is in a vector of variables.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Extreme cases</a:t>
            </a:r>
            <a:r>
              <a:rPr lang="en-US" sz="2600" dirty="0">
                <a:latin typeface="Times" pitchFamily="2" charset="0"/>
              </a:rPr>
              <a:t>: variable is on the high or low end of an IV or DV of interest. This is a purely exploratory method.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Deviant case</a:t>
            </a:r>
            <a:r>
              <a:rPr lang="en-US" sz="2600" dirty="0">
                <a:latin typeface="Times" pitchFamily="2" charset="0"/>
              </a:rPr>
              <a:t>: a case with a surprising value, anomalous. Also a form of exploratory theory-building. 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Influential case</a:t>
            </a:r>
            <a:r>
              <a:rPr lang="en-US" sz="2600" dirty="0">
                <a:latin typeface="Times" pitchFamily="2" charset="0"/>
              </a:rPr>
              <a:t>: Cases that seem to influence the whole population (anchor points on a regression line). A way to find them to statistically seeing the pull they have (Cook’s statistical test). This is only used when there is reason to be concerned that a select case is driving the results of the larger population.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Most similar/ most different</a:t>
            </a:r>
            <a:r>
              <a:rPr lang="en-US" sz="2600" dirty="0">
                <a:latin typeface="Times" pitchFamily="2" charset="0"/>
              </a:rPr>
              <a:t>: employs a minimum of two cases, and compares. Utilizes matching, which is very difficult, but can be estimated.</a:t>
            </a:r>
          </a:p>
          <a:p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1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7C45-136A-8B40-A40D-BA82BFDB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Seawright and Gerring (2008) case study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50E6F-4E58-254E-AD5B-6EB8B5EF2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292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3400" dirty="0">
              <a:latin typeface="Times" pitchFamily="2" charset="0"/>
            </a:endParaRP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Typical cas</a:t>
            </a:r>
            <a:r>
              <a:rPr lang="en-US" sz="2600" i="1" dirty="0">
                <a:latin typeface="Times" pitchFamily="2" charset="0"/>
              </a:rPr>
              <a:t>e, aka representative case: the puzzle of interest lies within the case. Encapsulates your research and theory. Important: even these cases can be atypical.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Diverse case</a:t>
            </a:r>
            <a:r>
              <a:rPr lang="en-US" sz="2600" i="1" dirty="0">
                <a:latin typeface="Times" pitchFamily="2" charset="0"/>
              </a:rPr>
              <a:t>: goal is to find cases on the breadth of variance. A researcher should choose high, low, and median variance cases to compare. Here, the interest is in a vector of variables.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Extreme cases</a:t>
            </a:r>
            <a:r>
              <a:rPr lang="en-US" sz="2600" dirty="0">
                <a:latin typeface="Times" pitchFamily="2" charset="0"/>
              </a:rPr>
              <a:t>: variable is on the high or low end of an IV or DV of interest. This is a purely exploratory method.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Deviant case</a:t>
            </a:r>
            <a:r>
              <a:rPr lang="en-US" sz="2600" dirty="0">
                <a:latin typeface="Times" pitchFamily="2" charset="0"/>
              </a:rPr>
              <a:t>: a case with a surprising value, anomalous. Also a form of exploratory theory-building. 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Influential case</a:t>
            </a:r>
            <a:r>
              <a:rPr lang="en-US" sz="2600" i="1" dirty="0">
                <a:latin typeface="Times" pitchFamily="2" charset="0"/>
              </a:rPr>
              <a:t>: Cases that seem to influence the whole population (anchor points on a regression line). A way to find them to statistically seeing the pull they have (Cook’s statistical test). This is only used when there is reason to be concerned that a select case is driving the results of the larger population.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Most similar/ most different</a:t>
            </a:r>
            <a:r>
              <a:rPr lang="en-US" sz="2600" dirty="0">
                <a:latin typeface="Times" pitchFamily="2" charset="0"/>
              </a:rPr>
              <a:t>: employs a minimum of two cases, and compares. Utilizes matching, which is very difficult, but can be estimated.</a:t>
            </a:r>
          </a:p>
          <a:p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5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7C45-136A-8B40-A40D-BA82BFDB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Seawright and Gerring (2008) case study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50E6F-4E58-254E-AD5B-6EB8B5EF2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292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3400" dirty="0">
              <a:latin typeface="Times" pitchFamily="2" charset="0"/>
            </a:endParaRP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Typical cas</a:t>
            </a:r>
            <a:r>
              <a:rPr lang="en-US" sz="2600" dirty="0">
                <a:latin typeface="Times" pitchFamily="2" charset="0"/>
              </a:rPr>
              <a:t>e, aka representative case: the puzzle of interest lies within the case. Encapsulates your research and theory. Important: even these cases can be atypical.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Diverse case</a:t>
            </a:r>
            <a:r>
              <a:rPr lang="en-US" sz="2600" dirty="0">
                <a:latin typeface="Times" pitchFamily="2" charset="0"/>
              </a:rPr>
              <a:t>: goal is to find cases on the breadth of variance. A researcher should choose high, low, and median variance cases to compare. Here, the interest is in a vector of variables.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Extreme cases</a:t>
            </a:r>
            <a:r>
              <a:rPr lang="en-US" sz="2600" i="1" dirty="0">
                <a:latin typeface="Times" pitchFamily="2" charset="0"/>
              </a:rPr>
              <a:t>: variable is on the high or low end of an IV or DV of interest. This is a purely exploratory method.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Deviant case</a:t>
            </a:r>
            <a:r>
              <a:rPr lang="en-US" sz="2600" i="1" dirty="0">
                <a:latin typeface="Times" pitchFamily="2" charset="0"/>
              </a:rPr>
              <a:t>: a case with a surprising value, anomalous. Also a form of exploratory theory-building. 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dirty="0">
                <a:latin typeface="Times" pitchFamily="2" charset="0"/>
              </a:rPr>
              <a:t>Influential case</a:t>
            </a:r>
            <a:r>
              <a:rPr lang="en-US" sz="2600" dirty="0">
                <a:latin typeface="Times" pitchFamily="2" charset="0"/>
              </a:rPr>
              <a:t>: Cases that seem to influence the whole population (anchor points on a regression line). A way to find them to statistically seeing the pull they have (Cook’s statistical test). This is only used when there is reason to be concerned that a select case is driving the results of the larger population.</a:t>
            </a:r>
          </a:p>
          <a:p>
            <a:pPr lvl="1" fontAlgn="base">
              <a:lnSpc>
                <a:spcPct val="120000"/>
              </a:lnSpc>
            </a:pPr>
            <a:r>
              <a:rPr lang="en-US" sz="2600" b="1" i="1" dirty="0">
                <a:latin typeface="Times" pitchFamily="2" charset="0"/>
              </a:rPr>
              <a:t>Most similar/ most different</a:t>
            </a:r>
            <a:r>
              <a:rPr lang="en-US" sz="2600" i="1" dirty="0">
                <a:latin typeface="Times" pitchFamily="2" charset="0"/>
              </a:rPr>
              <a:t>: employs a minimum of two cases, and compares. Utilizes matching, which is very difficult, but can be estimated.</a:t>
            </a:r>
          </a:p>
          <a:p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36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BE22-C106-EF48-85D6-38EA8FB24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Selecting case studies for quantitative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F1251-F18F-7945-9E19-D74B3D87C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2122" cy="46672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" pitchFamily="2" charset="0"/>
              </a:rPr>
              <a:t>Mixed methods approach</a:t>
            </a:r>
          </a:p>
          <a:p>
            <a:pPr lvl="1"/>
            <a:r>
              <a:rPr lang="en-US" dirty="0">
                <a:latin typeface="Times" pitchFamily="2" charset="0"/>
              </a:rPr>
              <a:t>“integrative” vs. “triangulation”</a:t>
            </a:r>
          </a:p>
          <a:p>
            <a:pPr lvl="2"/>
            <a:r>
              <a:rPr lang="en-US" dirty="0">
                <a:latin typeface="Times" pitchFamily="2" charset="0"/>
              </a:rPr>
              <a:t>Seawright and Gerring prefer “integrative multi-method research”</a:t>
            </a:r>
          </a:p>
          <a:p>
            <a:pPr lvl="1"/>
            <a:r>
              <a:rPr lang="en-US" dirty="0">
                <a:latin typeface="Times" pitchFamily="2" charset="0"/>
              </a:rPr>
              <a:t>Using the positives of one model to makeup for the weaknesses of the other.</a:t>
            </a:r>
          </a:p>
          <a:p>
            <a:r>
              <a:rPr lang="en-US" dirty="0">
                <a:latin typeface="Times" pitchFamily="2" charset="0"/>
              </a:rPr>
              <a:t>Starting with quantitative analysis</a:t>
            </a:r>
          </a:p>
          <a:p>
            <a:pPr lvl="1"/>
            <a:r>
              <a:rPr lang="en-US" dirty="0">
                <a:latin typeface="Times" pitchFamily="2" charset="0"/>
              </a:rPr>
              <a:t>Lieberman (2005) nested analysis</a:t>
            </a:r>
          </a:p>
          <a:p>
            <a:pPr lvl="1"/>
            <a:r>
              <a:rPr lang="en-US" dirty="0">
                <a:latin typeface="Times" pitchFamily="2" charset="0"/>
              </a:rPr>
              <a:t>Counteracting omitted variable bias</a:t>
            </a:r>
          </a:p>
          <a:p>
            <a:pPr lvl="1"/>
            <a:r>
              <a:rPr lang="en-US" dirty="0">
                <a:latin typeface="Times" pitchFamily="2" charset="0"/>
              </a:rPr>
              <a:t>Selecting based on case variance, or notable IV or DV (Seawright and Gerring 2008)</a:t>
            </a:r>
          </a:p>
          <a:p>
            <a:pPr lvl="1"/>
            <a:r>
              <a:rPr lang="en-US" dirty="0">
                <a:latin typeface="Times" pitchFamily="2" charset="0"/>
              </a:rPr>
              <a:t>Would not recommend random sampling (Seawright 2019)</a:t>
            </a:r>
          </a:p>
          <a:p>
            <a:r>
              <a:rPr lang="en-US" dirty="0">
                <a:latin typeface="Times" pitchFamily="2" charset="0"/>
              </a:rPr>
              <a:t>Ending with quantitative analysis</a:t>
            </a:r>
          </a:p>
          <a:p>
            <a:pPr lvl="1"/>
            <a:r>
              <a:rPr lang="en-US" dirty="0">
                <a:latin typeface="Times" pitchFamily="2" charset="0"/>
              </a:rPr>
              <a:t>Using case studies to build your variables of interest (ex: Fearon and </a:t>
            </a:r>
            <a:r>
              <a:rPr lang="en-US" dirty="0" err="1">
                <a:latin typeface="Times" pitchFamily="2" charset="0"/>
              </a:rPr>
              <a:t>Laitin</a:t>
            </a:r>
            <a:r>
              <a:rPr lang="en-US" dirty="0">
                <a:latin typeface="Times" pitchFamily="2" charset="0"/>
              </a:rPr>
              <a:t> 2003)</a:t>
            </a: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  <a:p>
            <a:pPr lvl="1"/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86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FD8B5-1A23-FE40-99FD-A5A14A78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Selecting case studies for qualitative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A5C12-F317-B846-9FF8-0B4C4DC71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fontAlgn="base">
              <a:buNone/>
            </a:pPr>
            <a:r>
              <a:rPr lang="en-US" dirty="0">
                <a:latin typeface="Times" pitchFamily="2" charset="0"/>
              </a:rPr>
              <a:t>Yin (2014) approach: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" pitchFamily="2" charset="0"/>
              </a:rPr>
              <a:t>Define the case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A “case” is generally a bounded entity (a person, organization, behavioral condition, event, or other social phenomenon), but the boundary between the case and its contextual conditions—in both spatial and temporal dimensions—may be blurred.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" pitchFamily="2" charset="0"/>
              </a:rPr>
              <a:t>Select one of four case study designs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Single or multiple case x embedded vs. holistic study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>
                <a:latin typeface="Times" pitchFamily="2" charset="0"/>
              </a:rPr>
              <a:t>Using theory in design work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Do you let it frame your work, or do you evolve your theory after examining the cases?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A case study that begins with some theory will be easier to implement</a:t>
            </a:r>
          </a:p>
          <a:p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27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57D63D0-12A1-3641-8A7F-15ADAEC32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2533" y="480060"/>
            <a:ext cx="6366934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5EF336-A990-7945-9837-DED5CF81BEE5}"/>
              </a:ext>
            </a:extLst>
          </p:cNvPr>
          <p:cNvSpPr txBox="1"/>
          <p:nvPr/>
        </p:nvSpPr>
        <p:spPr>
          <a:xfrm>
            <a:off x="2912533" y="6033516"/>
            <a:ext cx="6221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Yin, Robert K. “Applications of Case Study Research”, Ch. 1, Fig. 1 (2014)</a:t>
            </a:r>
          </a:p>
        </p:txBody>
      </p:sp>
    </p:spTree>
    <p:extLst>
      <p:ext uri="{BB962C8B-B14F-4D97-AF65-F5344CB8AC3E}">
        <p14:creationId xmlns:p14="http://schemas.microsoft.com/office/powerpoint/2010/main" val="360589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6772-0236-C64C-937E-5472506BF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Selecting case studies for qualitative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B00E3-5A6A-8E4A-AD6E-A3A8E529B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872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" pitchFamily="2" charset="0"/>
              </a:rPr>
              <a:t>Within-case analysis</a:t>
            </a:r>
          </a:p>
          <a:p>
            <a:pPr lvl="1"/>
            <a:r>
              <a:rPr lang="en-US" dirty="0">
                <a:latin typeface="Times" pitchFamily="2" charset="0"/>
              </a:rPr>
              <a:t>Historical analysis and phenomena (LBJ, French Revolution)</a:t>
            </a:r>
          </a:p>
          <a:p>
            <a:pPr lvl="1"/>
            <a:r>
              <a:rPr lang="en-US" dirty="0">
                <a:latin typeface="Times" pitchFamily="2" charset="0"/>
              </a:rPr>
              <a:t>Good for theory building (Gerring would disagree)</a:t>
            </a:r>
          </a:p>
          <a:p>
            <a:r>
              <a:rPr lang="en-US" dirty="0">
                <a:latin typeface="Times" pitchFamily="2" charset="0"/>
              </a:rPr>
              <a:t>Cross-case analysis</a:t>
            </a:r>
          </a:p>
          <a:p>
            <a:pPr lvl="1"/>
            <a:r>
              <a:rPr lang="en-US" dirty="0">
                <a:latin typeface="Times" pitchFamily="2" charset="0"/>
              </a:rPr>
              <a:t>“integrative” vs. “triangulation”. This time, triangulation </a:t>
            </a:r>
            <a:r>
              <a:rPr lang="en-US" i="1" dirty="0">
                <a:latin typeface="Times" pitchFamily="2" charset="0"/>
              </a:rPr>
              <a:t>is</a:t>
            </a:r>
            <a:r>
              <a:rPr lang="en-US" dirty="0">
                <a:latin typeface="Times" pitchFamily="2" charset="0"/>
              </a:rPr>
              <a:t> the goal.</a:t>
            </a:r>
          </a:p>
          <a:p>
            <a:pPr lvl="1"/>
            <a:r>
              <a:rPr lang="en-US" dirty="0">
                <a:latin typeface="Times" pitchFamily="2" charset="0"/>
              </a:rPr>
              <a:t>More robust than single-case analysis</a:t>
            </a:r>
          </a:p>
          <a:p>
            <a:r>
              <a:rPr lang="en-US" dirty="0">
                <a:latin typeface="Times" pitchFamily="2" charset="0"/>
              </a:rPr>
              <a:t>For all of these, it’s best to proactively consider and select on the IV or DV</a:t>
            </a:r>
          </a:p>
          <a:p>
            <a:pPr lvl="1"/>
            <a:r>
              <a:rPr lang="en-US" dirty="0">
                <a:latin typeface="Times" pitchFamily="2" charset="0"/>
              </a:rPr>
              <a:t>What are you trying to explain?</a:t>
            </a:r>
          </a:p>
          <a:p>
            <a:pPr lvl="1"/>
            <a:r>
              <a:rPr lang="en-US" dirty="0">
                <a:latin typeface="Times" pitchFamily="2" charset="0"/>
              </a:rPr>
              <a:t>Consider transferability</a:t>
            </a:r>
          </a:p>
          <a:p>
            <a:r>
              <a:rPr lang="en-US" dirty="0">
                <a:latin typeface="Times" pitchFamily="2" charset="0"/>
              </a:rPr>
              <a:t>For qualitative case studies, selection comes at the beginning, analysis follows.</a:t>
            </a:r>
          </a:p>
          <a:p>
            <a:pPr lvl="1"/>
            <a:r>
              <a:rPr lang="en-US" dirty="0">
                <a:latin typeface="Times" pitchFamily="2" charset="0"/>
              </a:rPr>
              <a:t>Interpretation is the analysis</a:t>
            </a:r>
          </a:p>
          <a:p>
            <a:pPr lvl="1"/>
            <a:r>
              <a:rPr lang="en-US" dirty="0">
                <a:latin typeface="Times" pitchFamily="2" charset="0"/>
              </a:rPr>
              <a:t>Process tracing</a:t>
            </a: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7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2216B4-35B1-0647-911E-7BF0C983A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016" y="357716"/>
            <a:ext cx="8731014" cy="58144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0C9AD7-CACB-F246-9F77-AA19F3873E2B}"/>
              </a:ext>
            </a:extLst>
          </p:cNvPr>
          <p:cNvSpPr txBox="1"/>
          <p:nvPr/>
        </p:nvSpPr>
        <p:spPr>
          <a:xfrm>
            <a:off x="1808016" y="6172199"/>
            <a:ext cx="7803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Collier, David. “Understanding Process-Tracing” PS. 2011.</a:t>
            </a:r>
          </a:p>
        </p:txBody>
      </p:sp>
    </p:spTree>
    <p:extLst>
      <p:ext uri="{BB962C8B-B14F-4D97-AF65-F5344CB8AC3E}">
        <p14:creationId xmlns:p14="http://schemas.microsoft.com/office/powerpoint/2010/main" val="67492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ED45-422D-4B43-9719-089093FC4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And then what? Analyzing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D9151-5AE2-D04D-A226-56FDC204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8063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As with all qualitative research, the key is DETAIL.</a:t>
            </a:r>
          </a:p>
          <a:p>
            <a:r>
              <a:rPr lang="en-US" dirty="0">
                <a:latin typeface="Times" pitchFamily="2" charset="0"/>
              </a:rPr>
              <a:t>Best practices for collecting and documenting studies: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Multiple sources of evidence (direct observations, interviews, archival research, documents, participation-observation, physical artifacts)</a:t>
            </a:r>
          </a:p>
          <a:p>
            <a:pPr lvl="2" fontAlgn="base"/>
            <a:r>
              <a:rPr lang="en-US" dirty="0">
                <a:latin typeface="Times" pitchFamily="2" charset="0"/>
              </a:rPr>
              <a:t>This is a form of “triangulating”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You should develop protocol (coding or collecting), explain it, and stick to it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Seek data to explain rival explanations and be skeptical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When presenting, it needs to be clear, providing both an explanation of the findings and methods</a:t>
            </a:r>
          </a:p>
          <a:p>
            <a:pPr lvl="1" fontAlgn="base"/>
            <a:r>
              <a:rPr lang="en-US" dirty="0">
                <a:latin typeface="Times" pitchFamily="2" charset="0"/>
              </a:rPr>
              <a:t>Case studies and interpretation are NOT the same thing! Don’t assume the reader has the same historical or environmental understanding as you. 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80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CE5D-5867-9045-B1C6-40AC2A62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And THEN what? Implementing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5955-F594-834D-9FA9-B238290A3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21493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" pitchFamily="2" charset="0"/>
              </a:rPr>
              <a:t>Implementing in quantitative research</a:t>
            </a:r>
          </a:p>
          <a:p>
            <a:pPr lvl="1"/>
            <a:r>
              <a:rPr lang="en-US" dirty="0">
                <a:latin typeface="Times" pitchFamily="2" charset="0"/>
              </a:rPr>
              <a:t>“Mini-case analysis” (</a:t>
            </a:r>
            <a:r>
              <a:rPr lang="en-US" dirty="0" err="1">
                <a:latin typeface="Times" pitchFamily="2" charset="0"/>
              </a:rPr>
              <a:t>Huth</a:t>
            </a:r>
            <a:r>
              <a:rPr lang="en-US" dirty="0">
                <a:latin typeface="Times" pitchFamily="2" charset="0"/>
              </a:rPr>
              <a:t> 1996)</a:t>
            </a:r>
          </a:p>
          <a:p>
            <a:pPr lvl="1"/>
            <a:r>
              <a:rPr lang="en-US" dirty="0">
                <a:latin typeface="Times" pitchFamily="2" charset="0"/>
              </a:rPr>
              <a:t>Dissertation chapters</a:t>
            </a:r>
          </a:p>
          <a:p>
            <a:pPr lvl="1"/>
            <a:r>
              <a:rPr lang="en-US" dirty="0">
                <a:latin typeface="Times" pitchFamily="2" charset="0"/>
              </a:rPr>
              <a:t>The case study supplements the research and acts as a robustness check</a:t>
            </a:r>
          </a:p>
          <a:p>
            <a:r>
              <a:rPr lang="en-US" dirty="0">
                <a:latin typeface="Times" pitchFamily="2" charset="0"/>
              </a:rPr>
              <a:t>Implementing in </a:t>
            </a:r>
            <a:r>
              <a:rPr lang="en-US" dirty="0" err="1">
                <a:latin typeface="Times" pitchFamily="2" charset="0"/>
              </a:rPr>
              <a:t>qualiative</a:t>
            </a:r>
            <a:r>
              <a:rPr lang="en-US" dirty="0">
                <a:latin typeface="Times" pitchFamily="2" charset="0"/>
              </a:rPr>
              <a:t> research</a:t>
            </a:r>
          </a:p>
          <a:p>
            <a:pPr lvl="1"/>
            <a:r>
              <a:rPr lang="en-US" dirty="0">
                <a:latin typeface="Times" pitchFamily="2" charset="0"/>
              </a:rPr>
              <a:t>The case selection and variable analysis IS the research</a:t>
            </a:r>
          </a:p>
          <a:p>
            <a:pPr lvl="1"/>
            <a:r>
              <a:rPr lang="en-US" dirty="0">
                <a:latin typeface="Times" pitchFamily="2" charset="0"/>
              </a:rPr>
              <a:t>Single-case and historical analysis (Orloff and Skocpol 1984) </a:t>
            </a:r>
          </a:p>
          <a:p>
            <a:r>
              <a:rPr lang="en-US" dirty="0">
                <a:latin typeface="Times" pitchFamily="2" charset="0"/>
              </a:rPr>
              <a:t>Basic questions to answer regardless:</a:t>
            </a:r>
          </a:p>
          <a:p>
            <a:pPr lvl="1"/>
            <a:r>
              <a:rPr lang="en-US" dirty="0">
                <a:latin typeface="Times" pitchFamily="2" charset="0"/>
              </a:rPr>
              <a:t>What was the purpose of the study</a:t>
            </a:r>
          </a:p>
          <a:p>
            <a:pPr lvl="1"/>
            <a:r>
              <a:rPr lang="en-US" dirty="0">
                <a:latin typeface="Times" pitchFamily="2" charset="0"/>
              </a:rPr>
              <a:t>What was the design</a:t>
            </a:r>
          </a:p>
          <a:p>
            <a:pPr lvl="1"/>
            <a:r>
              <a:rPr lang="en-US" dirty="0">
                <a:latin typeface="Times" pitchFamily="2" charset="0"/>
              </a:rPr>
              <a:t>Who or what was studied</a:t>
            </a:r>
          </a:p>
          <a:p>
            <a:pPr lvl="1"/>
            <a:r>
              <a:rPr lang="en-US" dirty="0">
                <a:latin typeface="Times" pitchFamily="2" charset="0"/>
              </a:rPr>
              <a:t>How was data analyzed</a:t>
            </a:r>
            <a:br>
              <a:rPr lang="en-US" dirty="0">
                <a:latin typeface="Times" pitchFamily="2" charset="0"/>
              </a:rPr>
            </a:br>
            <a:br>
              <a:rPr lang="en-US" dirty="0">
                <a:latin typeface="Times" pitchFamily="2" charset="0"/>
              </a:rPr>
            </a:b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68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9CF1-CAF2-C644-BB49-ABED81D2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Group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5FCDF-F1F2-6F41-AEEE-F27FD69A0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5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1514</Words>
  <Application>Microsoft Macintosh PowerPoint</Application>
  <PresentationFormat>Widescreen</PresentationFormat>
  <Paragraphs>137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</vt:lpstr>
      <vt:lpstr>Times New Roman</vt:lpstr>
      <vt:lpstr>Office Theme</vt:lpstr>
      <vt:lpstr>Case Studies for Quantitative and Qualitative Research</vt:lpstr>
      <vt:lpstr>Overview</vt:lpstr>
      <vt:lpstr>Case studies – Why? When?</vt:lpstr>
      <vt:lpstr>Case studies for quantitative research</vt:lpstr>
      <vt:lpstr>PowerPoint Presentation</vt:lpstr>
      <vt:lpstr>Selecting case studies for quantitative research</vt:lpstr>
      <vt:lpstr>Seawright and Gerring (2008) case study selection</vt:lpstr>
      <vt:lpstr>Seawright and Gerring (2008) case study selection</vt:lpstr>
      <vt:lpstr>Seawright and Gerring (2008) case study selection</vt:lpstr>
      <vt:lpstr>Selecting case studies for quantitative research</vt:lpstr>
      <vt:lpstr>Selecting case studies for qualitative research</vt:lpstr>
      <vt:lpstr>PowerPoint Presentation</vt:lpstr>
      <vt:lpstr>Selecting case studies for qualitative research</vt:lpstr>
      <vt:lpstr>PowerPoint Presentation</vt:lpstr>
      <vt:lpstr>And then what? Analyzing case studies</vt:lpstr>
      <vt:lpstr>And THEN what? Implementing case studies</vt:lpstr>
      <vt:lpstr>Group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Studies for Quantitative and Qualitative Research</dc:title>
  <dc:creator>SoRelle Wyckoff Gaynor</dc:creator>
  <cp:lastModifiedBy>SoRelle Wyckoff Gaynor</cp:lastModifiedBy>
  <cp:revision>9</cp:revision>
  <dcterms:created xsi:type="dcterms:W3CDTF">2019-11-18T14:06:01Z</dcterms:created>
  <dcterms:modified xsi:type="dcterms:W3CDTF">2019-11-18T17:21:49Z</dcterms:modified>
</cp:coreProperties>
</file>